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ree Serif" charset="0"/>
      <p:regular r:id="rId23"/>
    </p:embeddedFont>
    <p:embeddedFont>
      <p:font typeface="Comfortaa"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9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6b1a85122_1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6b1a85122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d2cee4fa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d2cee4f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d2cee4fa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d2cee4fa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d2cee4fa0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d2cee4fa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d2cee4fa0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d2cee4fa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d2cee4fa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d2cee4fa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4d2cee4fa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d2cee4fa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d2cee4fa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d2cee4fa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d2cee4fa0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d2cee4fa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6afe1823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6afe1823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6afe1823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6afe1823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6b1a85122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6b1a85122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6b1a85122_1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6b1a85122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6b1a85122_1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6b1a85122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6b1a85122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6b1a85122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d2cee4fa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d2cee4f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d2cee4fa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d2cee4f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2cee4fa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2cee4fa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D5A6BD"/>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ca"/>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presentation/d/1Gt-rESdpaqf7JLnPjLdOv2mGPmwPn8GvpjdEmsNLbWo/edit"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subTitle" idx="1"/>
          </p:nvPr>
        </p:nvSpPr>
        <p:spPr>
          <a:xfrm>
            <a:off x="111550" y="789100"/>
            <a:ext cx="3656400" cy="280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a"/>
              <a:t>Trobada de joves</a:t>
            </a:r>
            <a:endParaRPr/>
          </a:p>
          <a:p>
            <a:pPr marL="0" lvl="0" indent="0" algn="ctr" rtl="0">
              <a:spcBef>
                <a:spcPts val="0"/>
              </a:spcBef>
              <a:spcAft>
                <a:spcPts val="0"/>
              </a:spcAft>
              <a:buNone/>
            </a:pPr>
            <a:r>
              <a:rPr lang="ca" sz="2400"/>
              <a:t>Sant Boi de LLobregat</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ca" sz="2400"/>
              <a:t>Institut Cubelles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ca" sz="2400" i="1"/>
              <a:t>“Memòria històrica de Cubelles”</a:t>
            </a:r>
            <a:endParaRPr sz="2400" i="1"/>
          </a:p>
          <a:p>
            <a:pPr marL="0" lvl="0" indent="0" algn="ctr" rtl="0">
              <a:spcBef>
                <a:spcPts val="0"/>
              </a:spcBef>
              <a:spcAft>
                <a:spcPts val="0"/>
              </a:spcAft>
              <a:buNone/>
            </a:pPr>
            <a:endParaRPr/>
          </a:p>
        </p:txBody>
      </p:sp>
      <p:pic>
        <p:nvPicPr>
          <p:cNvPr id="100" name="Google Shape;100;p25"/>
          <p:cNvPicPr preferRelativeResize="0"/>
          <p:nvPr/>
        </p:nvPicPr>
        <p:blipFill rotWithShape="1">
          <a:blip r:embed="rId3">
            <a:alphaModFix/>
          </a:blip>
          <a:srcRect t="36572" r="20666"/>
          <a:stretch/>
        </p:blipFill>
        <p:spPr>
          <a:xfrm>
            <a:off x="3907091" y="304888"/>
            <a:ext cx="5016584" cy="4533725"/>
          </a:xfrm>
          <a:prstGeom prst="rect">
            <a:avLst/>
          </a:prstGeom>
          <a:noFill/>
          <a:ln w="28575" cap="flat" cmpd="sng">
            <a:solidFill>
              <a:srgbClr val="000000"/>
            </a:solidFill>
            <a:prstDash val="solid"/>
            <a:miter lim="8000"/>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62"/>
        <p:cNvGrpSpPr/>
        <p:nvPr/>
      </p:nvGrpSpPr>
      <p:grpSpPr>
        <a:xfrm>
          <a:off x="0" y="0"/>
          <a:ext cx="0" cy="0"/>
          <a:chOff x="0" y="0"/>
          <a:chExt cx="0" cy="0"/>
        </a:xfrm>
      </p:grpSpPr>
      <p:sp>
        <p:nvSpPr>
          <p:cNvPr id="163" name="Google Shape;163;p34"/>
          <p:cNvSpPr txBox="1">
            <a:spLocks noGrp="1"/>
          </p:cNvSpPr>
          <p:nvPr>
            <p:ph type="title"/>
          </p:nvPr>
        </p:nvSpPr>
        <p:spPr>
          <a:xfrm>
            <a:off x="605075" y="445025"/>
            <a:ext cx="333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DOCTOR JUNCÀ</a:t>
            </a:r>
            <a:endParaRPr/>
          </a:p>
        </p:txBody>
      </p:sp>
      <p:sp>
        <p:nvSpPr>
          <p:cNvPr id="164" name="Google Shape;164;p34"/>
          <p:cNvSpPr txBox="1"/>
          <p:nvPr/>
        </p:nvSpPr>
        <p:spPr>
          <a:xfrm>
            <a:off x="361825" y="1457000"/>
            <a:ext cx="2951100" cy="3139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El doctor Juncà fou el metge de l’armada de Xilena i més tard, l’alcalde i regidor de Montserrat. </a:t>
            </a:r>
            <a:endParaRPr/>
          </a:p>
          <a:p>
            <a:pPr marL="0" lvl="0" indent="0" algn="just" rtl="0">
              <a:spcBef>
                <a:spcPts val="0"/>
              </a:spcBef>
              <a:spcAft>
                <a:spcPts val="0"/>
              </a:spcAft>
              <a:buNone/>
            </a:pPr>
            <a:r>
              <a:rPr lang="ca"/>
              <a:t>Quan fou desterrat, va venir a Cubelles com a metge del poble i s’involucrà en les activitats polítiques del poble. Donà suport polític a l’Aliança, partit de dretes encapçalat per Narcís Bardají.</a:t>
            </a:r>
            <a:endParaRPr/>
          </a:p>
          <a:p>
            <a:pPr marL="0" lvl="0" indent="0" algn="just" rtl="0">
              <a:spcBef>
                <a:spcPts val="0"/>
              </a:spcBef>
              <a:spcAft>
                <a:spcPts val="0"/>
              </a:spcAft>
              <a:buNone/>
            </a:pPr>
            <a:r>
              <a:rPr lang="ca"/>
              <a:t>Va ser assassinat el 29 de juliol de 1936. La seva casa va ser confiscada per un sindicat i el carrer on vivia va se nomenat amb el seu nom.</a:t>
            </a:r>
            <a:endParaRPr/>
          </a:p>
        </p:txBody>
      </p:sp>
      <p:pic>
        <p:nvPicPr>
          <p:cNvPr id="165" name="Google Shape;165;p34"/>
          <p:cNvPicPr preferRelativeResize="0"/>
          <p:nvPr/>
        </p:nvPicPr>
        <p:blipFill>
          <a:blip r:embed="rId3">
            <a:alphaModFix/>
          </a:blip>
          <a:stretch>
            <a:fillRect/>
          </a:stretch>
        </p:blipFill>
        <p:spPr>
          <a:xfrm>
            <a:off x="5904394" y="1170125"/>
            <a:ext cx="2742131" cy="3656174"/>
          </a:xfrm>
          <a:prstGeom prst="rect">
            <a:avLst/>
          </a:prstGeom>
          <a:noFill/>
          <a:ln>
            <a:noFill/>
          </a:ln>
        </p:spPr>
      </p:pic>
      <p:pic>
        <p:nvPicPr>
          <p:cNvPr id="166" name="Google Shape;166;p34"/>
          <p:cNvPicPr preferRelativeResize="0"/>
          <p:nvPr/>
        </p:nvPicPr>
        <p:blipFill rotWithShape="1">
          <a:blip r:embed="rId4">
            <a:alphaModFix/>
          </a:blip>
          <a:srcRect l="6510" t="8651" r="20994" b="59506"/>
          <a:stretch/>
        </p:blipFill>
        <p:spPr>
          <a:xfrm>
            <a:off x="3768751" y="3711297"/>
            <a:ext cx="1936146" cy="1133879"/>
          </a:xfrm>
          <a:prstGeom prst="rect">
            <a:avLst/>
          </a:prstGeom>
          <a:noFill/>
          <a:ln>
            <a:noFill/>
          </a:ln>
        </p:spPr>
      </p:pic>
      <p:pic>
        <p:nvPicPr>
          <p:cNvPr id="167" name="Google Shape;167;p34"/>
          <p:cNvPicPr preferRelativeResize="0"/>
          <p:nvPr/>
        </p:nvPicPr>
        <p:blipFill>
          <a:blip r:embed="rId5">
            <a:alphaModFix/>
          </a:blip>
          <a:stretch>
            <a:fillRect/>
          </a:stretch>
        </p:blipFill>
        <p:spPr>
          <a:xfrm>
            <a:off x="3840475" y="1170125"/>
            <a:ext cx="1792701" cy="2388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a:off x="664950" y="445025"/>
            <a:ext cx="3384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l’AJUNTAMENT</a:t>
            </a:r>
            <a:endParaRPr/>
          </a:p>
        </p:txBody>
      </p:sp>
      <p:pic>
        <p:nvPicPr>
          <p:cNvPr id="173" name="Google Shape;173;p35"/>
          <p:cNvPicPr preferRelativeResize="0"/>
          <p:nvPr/>
        </p:nvPicPr>
        <p:blipFill rotWithShape="1">
          <a:blip r:embed="rId3">
            <a:alphaModFix/>
          </a:blip>
          <a:srcRect l="7578" b="5900"/>
          <a:stretch/>
        </p:blipFill>
        <p:spPr>
          <a:xfrm>
            <a:off x="664951" y="1017726"/>
            <a:ext cx="3551869" cy="2712096"/>
          </a:xfrm>
          <a:prstGeom prst="rect">
            <a:avLst/>
          </a:prstGeom>
          <a:noFill/>
          <a:ln>
            <a:noFill/>
          </a:ln>
        </p:spPr>
      </p:pic>
      <p:sp>
        <p:nvSpPr>
          <p:cNvPr id="174" name="Google Shape;174;p35"/>
          <p:cNvSpPr txBox="1"/>
          <p:nvPr/>
        </p:nvSpPr>
        <p:spPr>
          <a:xfrm>
            <a:off x="4719600" y="1017725"/>
            <a:ext cx="3794100" cy="1858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Al 1936 esquerres va guanyar les eleccions i tots el regidors que no hi formaven part del front, van ser exclosos.</a:t>
            </a:r>
            <a:endParaRPr/>
          </a:p>
          <a:p>
            <a:pPr marL="0" lvl="0" indent="0" algn="just" rtl="0">
              <a:spcBef>
                <a:spcPts val="0"/>
              </a:spcBef>
              <a:spcAft>
                <a:spcPts val="0"/>
              </a:spcAft>
              <a:buNone/>
            </a:pPr>
            <a:r>
              <a:rPr lang="ca"/>
              <a:t>Al començaments de la Guerra Civil, la generalitat crea el comité de milícies antifeixistes i això va provocar un descontrol perquè no es sabia si manavan els comitès o la generalitat.</a:t>
            </a:r>
            <a:endParaRPr/>
          </a:p>
          <a:p>
            <a:pPr marL="0" lvl="0" indent="0" algn="just" rtl="0">
              <a:spcBef>
                <a:spcPts val="0"/>
              </a:spcBef>
              <a:spcAft>
                <a:spcPts val="0"/>
              </a:spcAft>
              <a:buNone/>
            </a:pPr>
            <a:endParaRPr/>
          </a:p>
          <a:p>
            <a:pPr marL="0" lvl="0" indent="0" algn="just" rtl="0">
              <a:spcBef>
                <a:spcPts val="0"/>
              </a:spcBef>
              <a:spcAft>
                <a:spcPts val="0"/>
              </a:spcAft>
              <a:buNone/>
            </a:pPr>
            <a:endParaRPr/>
          </a:p>
        </p:txBody>
      </p:sp>
      <p:pic>
        <p:nvPicPr>
          <p:cNvPr id="175" name="Google Shape;175;p35"/>
          <p:cNvPicPr preferRelativeResize="0"/>
          <p:nvPr/>
        </p:nvPicPr>
        <p:blipFill rotWithShape="1">
          <a:blip r:embed="rId4">
            <a:alphaModFix/>
          </a:blip>
          <a:srcRect b="37071"/>
          <a:stretch/>
        </p:blipFill>
        <p:spPr>
          <a:xfrm>
            <a:off x="5126900" y="3069700"/>
            <a:ext cx="2979502" cy="1917377"/>
          </a:xfrm>
          <a:prstGeom prst="rect">
            <a:avLst/>
          </a:prstGeom>
          <a:noFill/>
          <a:ln>
            <a:noFill/>
          </a:ln>
        </p:spPr>
      </p:pic>
      <p:sp>
        <p:nvSpPr>
          <p:cNvPr id="176" name="Google Shape;176;p35"/>
          <p:cNvSpPr txBox="1"/>
          <p:nvPr/>
        </p:nvSpPr>
        <p:spPr>
          <a:xfrm>
            <a:off x="644038" y="3901625"/>
            <a:ext cx="3593700" cy="958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ca">
                <a:solidFill>
                  <a:schemeClr val="dk1"/>
                </a:solidFill>
              </a:rPr>
              <a:t>L’alcalde governava a la rectoria i a l’ajuntament hi estava el grup cultural cubellenc el qual fomentava la cultura i la lectura.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3295338" y="151675"/>
            <a:ext cx="255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L’ESGLÉSIA</a:t>
            </a:r>
            <a:endParaRPr/>
          </a:p>
        </p:txBody>
      </p:sp>
      <p:pic>
        <p:nvPicPr>
          <p:cNvPr id="182" name="Google Shape;182;p36"/>
          <p:cNvPicPr preferRelativeResize="0"/>
          <p:nvPr/>
        </p:nvPicPr>
        <p:blipFill rotWithShape="1">
          <a:blip r:embed="rId3">
            <a:alphaModFix/>
          </a:blip>
          <a:srcRect t="18811"/>
          <a:stretch/>
        </p:blipFill>
        <p:spPr>
          <a:xfrm>
            <a:off x="3061500" y="724375"/>
            <a:ext cx="3020999" cy="3270154"/>
          </a:xfrm>
          <a:prstGeom prst="rect">
            <a:avLst/>
          </a:prstGeom>
          <a:noFill/>
          <a:ln>
            <a:noFill/>
          </a:ln>
        </p:spPr>
      </p:pic>
      <p:sp>
        <p:nvSpPr>
          <p:cNvPr id="183" name="Google Shape;183;p36"/>
          <p:cNvSpPr txBox="1"/>
          <p:nvPr/>
        </p:nvSpPr>
        <p:spPr>
          <a:xfrm>
            <a:off x="176200" y="724375"/>
            <a:ext cx="2778000" cy="35154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ca"/>
              <a:t>A Cubelles, el 22 de juliol de 1936, es va presentar davant l’església un cotxe amb un grup de milicians.</a:t>
            </a:r>
            <a:endParaRPr/>
          </a:p>
          <a:p>
            <a:pPr marL="0" marR="0" lvl="0" indent="0" algn="just" rtl="0">
              <a:lnSpc>
                <a:spcPct val="100000"/>
              </a:lnSpc>
              <a:spcBef>
                <a:spcPts val="0"/>
              </a:spcBef>
              <a:spcAft>
                <a:spcPts val="0"/>
              </a:spcAft>
              <a:buNone/>
            </a:pPr>
            <a:r>
              <a:rPr lang="ca"/>
              <a:t>Van començar a saquejar l’església i la rectoria, obligant a alguns homes de la vila a col·laborar-hi.</a:t>
            </a:r>
            <a:endParaRPr/>
          </a:p>
          <a:p>
            <a:pPr marL="0" marR="0" lvl="0" indent="0" algn="just" rtl="0">
              <a:lnSpc>
                <a:spcPct val="100000"/>
              </a:lnSpc>
              <a:spcBef>
                <a:spcPts val="0"/>
              </a:spcBef>
              <a:spcAft>
                <a:spcPts val="0"/>
              </a:spcAft>
              <a:buNone/>
            </a:pPr>
            <a:r>
              <a:rPr lang="ca"/>
              <a:t>Van agafar el capellà, mossèn Jaume Rosell, però no el van matar.</a:t>
            </a:r>
            <a:endParaRPr/>
          </a:p>
          <a:p>
            <a:pPr marL="0" marR="0" lvl="0" indent="0" algn="just" rtl="0">
              <a:lnSpc>
                <a:spcPct val="100000"/>
              </a:lnSpc>
              <a:spcBef>
                <a:spcPts val="0"/>
              </a:spcBef>
              <a:spcAft>
                <a:spcPts val="0"/>
              </a:spcAft>
              <a:buClr>
                <a:srgbClr val="000000"/>
              </a:buClr>
              <a:buSzPts val="1100"/>
              <a:buFont typeface="Arial"/>
              <a:buNone/>
            </a:pPr>
            <a:r>
              <a:rPr lang="ca"/>
              <a:t>Molts cubellencs van salvar de la destrucció imatges i relíquies guardant-les a casa seva i  retornant-les un cop acabada la guerra.</a:t>
            </a:r>
            <a:endParaRPr/>
          </a:p>
          <a:p>
            <a:pPr marL="0" lvl="0" indent="0" algn="l" rtl="0">
              <a:spcBef>
                <a:spcPts val="0"/>
              </a:spcBef>
              <a:spcAft>
                <a:spcPts val="0"/>
              </a:spcAft>
              <a:buNone/>
            </a:pPr>
            <a:endParaRPr/>
          </a:p>
        </p:txBody>
      </p:sp>
      <p:sp>
        <p:nvSpPr>
          <p:cNvPr id="184" name="Google Shape;184;p36"/>
          <p:cNvSpPr txBox="1"/>
          <p:nvPr/>
        </p:nvSpPr>
        <p:spPr>
          <a:xfrm>
            <a:off x="1345050" y="4239775"/>
            <a:ext cx="6453900" cy="7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ca" sz="1050">
                <a:solidFill>
                  <a:srgbClr val="333333"/>
                </a:solidFill>
              </a:rPr>
              <a:t>“</a:t>
            </a:r>
            <a:r>
              <a:rPr lang="ca" sz="1050" i="1">
                <a:solidFill>
                  <a:srgbClr val="333333"/>
                </a:solidFill>
              </a:rPr>
              <a:t>me sacaron de la Iglesia y de la Rectoria y me quitaron la sotana y me tuvieron en la Plaza de la Rectoria  por espacio de 5 horas y media sentado en una silla delante del motor de un auto,…..teniendo a mi lado izquierdo un hombre pistola en mano apuntándome en la cabeza” </a:t>
            </a:r>
            <a:r>
              <a:rPr lang="ca" sz="1050">
                <a:solidFill>
                  <a:srgbClr val="333333"/>
                </a:solidFill>
              </a:rPr>
              <a:t>va</a:t>
            </a:r>
            <a:r>
              <a:rPr lang="ca" sz="1050" i="1">
                <a:solidFill>
                  <a:srgbClr val="333333"/>
                </a:solidFill>
              </a:rPr>
              <a:t> </a:t>
            </a:r>
            <a:r>
              <a:rPr lang="ca" sz="1050">
                <a:solidFill>
                  <a:srgbClr val="333333"/>
                </a:solidFill>
              </a:rPr>
              <a:t>escriure ell mateix.</a:t>
            </a:r>
            <a:endParaRPr/>
          </a:p>
        </p:txBody>
      </p:sp>
      <p:sp>
        <p:nvSpPr>
          <p:cNvPr id="185" name="Google Shape;185;p36"/>
          <p:cNvSpPr txBox="1"/>
          <p:nvPr/>
        </p:nvSpPr>
        <p:spPr>
          <a:xfrm>
            <a:off x="6189800" y="724375"/>
            <a:ext cx="2708700" cy="1985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Aquella mateixa nit va arribar a la vila un altre grup de milicians, que havien sortit de Vilanova i es dirigien a Saragossa per participar en el front d’Aragó. En veure que l’altar major havia resultat il·lès de les destrosses del matí, van decidir incendiar l’església.</a:t>
            </a:r>
            <a:endParaRPr/>
          </a:p>
        </p:txBody>
      </p:sp>
      <p:sp>
        <p:nvSpPr>
          <p:cNvPr id="186" name="Google Shape;186;p36"/>
          <p:cNvSpPr txBox="1"/>
          <p:nvPr/>
        </p:nvSpPr>
        <p:spPr>
          <a:xfrm>
            <a:off x="6189800" y="3037000"/>
            <a:ext cx="2708700" cy="776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L’edifici fou convertit en magatzem del sindicat agrícola local.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90"/>
        <p:cNvGrpSpPr/>
        <p:nvPr/>
      </p:nvGrpSpPr>
      <p:grpSpPr>
        <a:xfrm>
          <a:off x="0" y="0"/>
          <a:ext cx="0" cy="0"/>
          <a:chOff x="0" y="0"/>
          <a:chExt cx="0" cy="0"/>
        </a:xfrm>
      </p:grpSpPr>
      <p:sp>
        <p:nvSpPr>
          <p:cNvPr id="191" name="Google Shape;19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CÍRCOL CUBELLENC</a:t>
            </a:r>
            <a:endParaRPr/>
          </a:p>
        </p:txBody>
      </p:sp>
      <p:pic>
        <p:nvPicPr>
          <p:cNvPr id="192" name="Google Shape;192;p37"/>
          <p:cNvPicPr preferRelativeResize="0"/>
          <p:nvPr/>
        </p:nvPicPr>
        <p:blipFill rotWithShape="1">
          <a:blip r:embed="rId3">
            <a:alphaModFix/>
          </a:blip>
          <a:srcRect l="38149" b="28171"/>
          <a:stretch/>
        </p:blipFill>
        <p:spPr>
          <a:xfrm>
            <a:off x="6225414" y="-8"/>
            <a:ext cx="2918580" cy="2666174"/>
          </a:xfrm>
          <a:prstGeom prst="rect">
            <a:avLst/>
          </a:prstGeom>
          <a:noFill/>
          <a:ln>
            <a:noFill/>
          </a:ln>
        </p:spPr>
      </p:pic>
      <p:pic>
        <p:nvPicPr>
          <p:cNvPr id="193" name="Google Shape;193;p37"/>
          <p:cNvPicPr preferRelativeResize="0"/>
          <p:nvPr/>
        </p:nvPicPr>
        <p:blipFill rotWithShape="1">
          <a:blip r:embed="rId4">
            <a:alphaModFix/>
          </a:blip>
          <a:srcRect b="33576"/>
          <a:stretch/>
        </p:blipFill>
        <p:spPr>
          <a:xfrm>
            <a:off x="2814747" y="2666176"/>
            <a:ext cx="4815037" cy="2398671"/>
          </a:xfrm>
          <a:prstGeom prst="rect">
            <a:avLst/>
          </a:prstGeom>
          <a:noFill/>
          <a:ln>
            <a:noFill/>
          </a:ln>
        </p:spPr>
      </p:pic>
      <p:sp>
        <p:nvSpPr>
          <p:cNvPr id="194" name="Google Shape;194;p37"/>
          <p:cNvSpPr txBox="1"/>
          <p:nvPr/>
        </p:nvSpPr>
        <p:spPr>
          <a:xfrm>
            <a:off x="576925" y="1218200"/>
            <a:ext cx="4771800" cy="899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EL Círcol Cubellens, antiga seu republicana que va ser tancada perquè estava vinculada al bàndol d’esquerres, és l’actual bar l’Armengol.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PLAÇA DE JAUME BALMES</a:t>
            </a:r>
            <a:endParaRPr/>
          </a:p>
        </p:txBody>
      </p:sp>
      <p:pic>
        <p:nvPicPr>
          <p:cNvPr id="200" name="Google Shape;200;p38"/>
          <p:cNvPicPr preferRelativeResize="0"/>
          <p:nvPr/>
        </p:nvPicPr>
        <p:blipFill>
          <a:blip r:embed="rId3">
            <a:alphaModFix/>
          </a:blip>
          <a:stretch>
            <a:fillRect/>
          </a:stretch>
        </p:blipFill>
        <p:spPr>
          <a:xfrm>
            <a:off x="6457129" y="445023"/>
            <a:ext cx="2375179" cy="3166929"/>
          </a:xfrm>
          <a:prstGeom prst="rect">
            <a:avLst/>
          </a:prstGeom>
          <a:noFill/>
          <a:ln>
            <a:noFill/>
          </a:ln>
        </p:spPr>
      </p:pic>
      <p:pic>
        <p:nvPicPr>
          <p:cNvPr id="201" name="Google Shape;201;p38"/>
          <p:cNvPicPr preferRelativeResize="0"/>
          <p:nvPr/>
        </p:nvPicPr>
        <p:blipFill rotWithShape="1">
          <a:blip r:embed="rId4">
            <a:alphaModFix/>
          </a:blip>
          <a:srcRect l="11213" b="25838"/>
          <a:stretch/>
        </p:blipFill>
        <p:spPr>
          <a:xfrm>
            <a:off x="3833166" y="1976576"/>
            <a:ext cx="2843536" cy="3166929"/>
          </a:xfrm>
          <a:prstGeom prst="rect">
            <a:avLst/>
          </a:prstGeom>
          <a:noFill/>
          <a:ln>
            <a:noFill/>
          </a:ln>
        </p:spPr>
      </p:pic>
      <p:sp>
        <p:nvSpPr>
          <p:cNvPr id="202" name="Google Shape;202;p38"/>
          <p:cNvSpPr txBox="1"/>
          <p:nvPr/>
        </p:nvSpPr>
        <p:spPr>
          <a:xfrm>
            <a:off x="440025" y="1241850"/>
            <a:ext cx="3187800" cy="1329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A la plaça de Jaume Balmes és on cau la primera bomba d’avió italià.</a:t>
            </a:r>
            <a:endParaRPr/>
          </a:p>
          <a:p>
            <a:pPr marL="0" lvl="0" indent="0" algn="just" rtl="0">
              <a:spcBef>
                <a:spcPts val="0"/>
              </a:spcBef>
              <a:spcAft>
                <a:spcPts val="0"/>
              </a:spcAft>
              <a:buNone/>
            </a:pPr>
            <a:endParaRPr/>
          </a:p>
          <a:p>
            <a:pPr marL="0" lvl="0" indent="0" algn="just" rtl="0">
              <a:spcBef>
                <a:spcPts val="0"/>
              </a:spcBef>
              <a:spcAft>
                <a:spcPts val="0"/>
              </a:spcAft>
              <a:buNone/>
            </a:pPr>
            <a:r>
              <a:rPr lang="ca"/>
              <a:t>També és on estava situada la casa de Narcís Bardají.</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06"/>
        <p:cNvGrpSpPr/>
        <p:nvPr/>
      </p:nvGrpSpPr>
      <p:grpSpPr>
        <a:xfrm>
          <a:off x="0" y="0"/>
          <a:ext cx="0" cy="0"/>
          <a:chOff x="0" y="0"/>
          <a:chExt cx="0" cy="0"/>
        </a:xfrm>
      </p:grpSpPr>
      <p:sp>
        <p:nvSpPr>
          <p:cNvPr id="207" name="Google Shape;207;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PLAÇA DE LA FONT</a:t>
            </a:r>
            <a:endParaRPr b="1" i="1" u="sng">
              <a:latin typeface="Comfortaa"/>
              <a:ea typeface="Comfortaa"/>
              <a:cs typeface="Comfortaa"/>
              <a:sym typeface="Comfortaa"/>
            </a:endParaRPr>
          </a:p>
        </p:txBody>
      </p:sp>
      <p:pic>
        <p:nvPicPr>
          <p:cNvPr id="208" name="Google Shape;208;p39" descr="Imatge relacionada"/>
          <p:cNvPicPr preferRelativeResize="0"/>
          <p:nvPr/>
        </p:nvPicPr>
        <p:blipFill>
          <a:blip r:embed="rId3">
            <a:alphaModFix/>
          </a:blip>
          <a:stretch>
            <a:fillRect/>
          </a:stretch>
        </p:blipFill>
        <p:spPr>
          <a:xfrm>
            <a:off x="416400" y="1366625"/>
            <a:ext cx="4550600" cy="3415075"/>
          </a:xfrm>
          <a:prstGeom prst="rect">
            <a:avLst/>
          </a:prstGeom>
          <a:noFill/>
          <a:ln>
            <a:noFill/>
          </a:ln>
        </p:spPr>
      </p:pic>
      <p:sp>
        <p:nvSpPr>
          <p:cNvPr id="209" name="Google Shape;209;p39"/>
          <p:cNvSpPr txBox="1"/>
          <p:nvPr/>
        </p:nvSpPr>
        <p:spPr>
          <a:xfrm>
            <a:off x="5417300" y="2203863"/>
            <a:ext cx="3246600" cy="1740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El 18 de gener de 1939, Cubelles va patir el bombardeig de l’aviació franquista amb dues víctimes mortals: el nen de Josep Maria Carbonell Rovirosa, a la plaça de la Font, i Jaume Estalella Mestres, al carrer de Sant Antoni.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13"/>
        <p:cNvGrpSpPr/>
        <p:nvPr/>
      </p:nvGrpSpPr>
      <p:grpSpPr>
        <a:xfrm>
          <a:off x="0" y="0"/>
          <a:ext cx="0" cy="0"/>
          <a:chOff x="0" y="0"/>
          <a:chExt cx="0" cy="0"/>
        </a:xfrm>
      </p:grpSpPr>
      <p:sp>
        <p:nvSpPr>
          <p:cNvPr id="214" name="Google Shape;214;p40"/>
          <p:cNvSpPr txBox="1">
            <a:spLocks noGrp="1"/>
          </p:cNvSpPr>
          <p:nvPr>
            <p:ph type="title"/>
          </p:nvPr>
        </p:nvSpPr>
        <p:spPr>
          <a:xfrm>
            <a:off x="350825" y="249450"/>
            <a:ext cx="3619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CASA CAN TRAVÉ</a:t>
            </a:r>
            <a:endParaRPr/>
          </a:p>
        </p:txBody>
      </p:sp>
      <p:sp>
        <p:nvSpPr>
          <p:cNvPr id="215" name="Google Shape;215;p40"/>
          <p:cNvSpPr txBox="1">
            <a:spLocks noGrp="1"/>
          </p:cNvSpPr>
          <p:nvPr>
            <p:ph type="body" idx="1"/>
          </p:nvPr>
        </p:nvSpPr>
        <p:spPr>
          <a:xfrm>
            <a:off x="234700" y="3002750"/>
            <a:ext cx="6405000" cy="2038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ca" sz="1400">
                <a:solidFill>
                  <a:srgbClr val="000000"/>
                </a:solidFill>
              </a:rPr>
              <a:t>La casa es va mantenir així fins l’esclat de la Guerra Civil, el 18 de juliol de 1936. En Federico Travé Escardó era un conegut senador conservador de l’època que va haver-se d’amagar per evitar represàlies, com van portar a la mort a en Remigi Juncà i Narcís Bardají. </a:t>
            </a:r>
            <a:endParaRPr sz="1400">
              <a:solidFill>
                <a:srgbClr val="000000"/>
              </a:solidFill>
            </a:endParaRPr>
          </a:p>
          <a:p>
            <a:pPr marL="0" lvl="0" indent="0" algn="just" rtl="0">
              <a:spcBef>
                <a:spcPts val="0"/>
              </a:spcBef>
              <a:spcAft>
                <a:spcPts val="0"/>
              </a:spcAft>
              <a:buNone/>
            </a:pPr>
            <a:r>
              <a:rPr lang="ca" sz="1400">
                <a:solidFill>
                  <a:srgbClr val="000000"/>
                </a:solidFill>
              </a:rPr>
              <a:t>En acabar la Guerra Civil, els Travé van poder recuperar la casa que havia estat en mans del comitè de defensa local i havia estat seu de l’escola municipal. </a:t>
            </a:r>
            <a:endParaRPr sz="1400">
              <a:solidFill>
                <a:srgbClr val="000000"/>
              </a:solidFill>
            </a:endParaRPr>
          </a:p>
          <a:p>
            <a:pPr marL="0" lvl="0" indent="0" algn="just" rtl="0">
              <a:spcBef>
                <a:spcPts val="0"/>
              </a:spcBef>
              <a:spcAft>
                <a:spcPts val="0"/>
              </a:spcAft>
              <a:buClr>
                <a:schemeClr val="dk1"/>
              </a:buClr>
              <a:buSzPts val="1100"/>
              <a:buFont typeface="Arial"/>
              <a:buNone/>
            </a:pPr>
            <a:r>
              <a:rPr lang="ca" sz="1400">
                <a:solidFill>
                  <a:srgbClr val="000000"/>
                </a:solidFill>
              </a:rPr>
              <a:t>Actualment forma part del patrimoni arquitecònic de l’Ajuntament de Cubelles.</a:t>
            </a:r>
            <a:endParaRPr sz="1400">
              <a:solidFill>
                <a:srgbClr val="000000"/>
              </a:solidFill>
            </a:endParaRPr>
          </a:p>
          <a:p>
            <a:pPr marL="0" marR="0" lvl="0" indent="0" algn="just" rtl="0">
              <a:lnSpc>
                <a:spcPct val="115000"/>
              </a:lnSpc>
              <a:spcBef>
                <a:spcPts val="0"/>
              </a:spcBef>
              <a:spcAft>
                <a:spcPts val="0"/>
              </a:spcAft>
              <a:buClr>
                <a:srgbClr val="000000"/>
              </a:buClr>
              <a:buSzPts val="1100"/>
              <a:buFont typeface="Arial"/>
              <a:buNone/>
            </a:pPr>
            <a:endParaRPr sz="1400">
              <a:solidFill>
                <a:srgbClr val="000000"/>
              </a:solidFill>
            </a:endParaRPr>
          </a:p>
          <a:p>
            <a:pPr marL="0" lvl="0" indent="0" algn="just" rtl="0">
              <a:spcBef>
                <a:spcPts val="1600"/>
              </a:spcBef>
              <a:spcAft>
                <a:spcPts val="1600"/>
              </a:spcAft>
              <a:buNone/>
            </a:pPr>
            <a:r>
              <a:rPr lang="ca" sz="1400">
                <a:solidFill>
                  <a:srgbClr val="000000"/>
                </a:solidFill>
              </a:rPr>
              <a:t/>
            </a:r>
            <a:br>
              <a:rPr lang="ca" sz="1400">
                <a:solidFill>
                  <a:srgbClr val="000000"/>
                </a:solidFill>
              </a:rPr>
            </a:br>
            <a:r>
              <a:rPr lang="ca" sz="1400">
                <a:solidFill>
                  <a:srgbClr val="000000"/>
                </a:solidFill>
              </a:rPr>
              <a:t/>
            </a:r>
            <a:br>
              <a:rPr lang="ca" sz="1400">
                <a:solidFill>
                  <a:srgbClr val="000000"/>
                </a:solidFill>
              </a:rPr>
            </a:br>
            <a:endParaRPr sz="1400">
              <a:solidFill>
                <a:srgbClr val="000000"/>
              </a:solidFill>
            </a:endParaRPr>
          </a:p>
        </p:txBody>
      </p:sp>
      <p:pic>
        <p:nvPicPr>
          <p:cNvPr id="216" name="Google Shape;216;p40"/>
          <p:cNvPicPr preferRelativeResize="0"/>
          <p:nvPr/>
        </p:nvPicPr>
        <p:blipFill rotWithShape="1">
          <a:blip r:embed="rId3">
            <a:alphaModFix/>
          </a:blip>
          <a:srcRect t="16785" b="16791"/>
          <a:stretch/>
        </p:blipFill>
        <p:spPr>
          <a:xfrm>
            <a:off x="400925" y="822150"/>
            <a:ext cx="4377289" cy="2180598"/>
          </a:xfrm>
          <a:prstGeom prst="rect">
            <a:avLst/>
          </a:prstGeom>
          <a:noFill/>
          <a:ln>
            <a:noFill/>
          </a:ln>
        </p:spPr>
      </p:pic>
      <p:pic>
        <p:nvPicPr>
          <p:cNvPr id="217" name="Google Shape;217;p40"/>
          <p:cNvPicPr preferRelativeResize="0"/>
          <p:nvPr/>
        </p:nvPicPr>
        <p:blipFill rotWithShape="1">
          <a:blip r:embed="rId4">
            <a:alphaModFix/>
          </a:blip>
          <a:srcRect t="22450"/>
          <a:stretch/>
        </p:blipFill>
        <p:spPr>
          <a:xfrm>
            <a:off x="6805800" y="1775690"/>
            <a:ext cx="2161097" cy="2234615"/>
          </a:xfrm>
          <a:prstGeom prst="rect">
            <a:avLst/>
          </a:prstGeom>
          <a:noFill/>
          <a:ln>
            <a:noFill/>
          </a:ln>
        </p:spPr>
      </p:pic>
      <p:sp>
        <p:nvSpPr>
          <p:cNvPr id="218" name="Google Shape;218;p40"/>
          <p:cNvSpPr txBox="1"/>
          <p:nvPr/>
        </p:nvSpPr>
        <p:spPr>
          <a:xfrm>
            <a:off x="4938175" y="822150"/>
            <a:ext cx="4116900" cy="1105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ca"/>
              <a:t>L’actual Autoescola Cunit situada al davant de Can Travé era una casa per als refugiats de Madrid i del País Vasc, algunes famílies també van acollir refugiats. </a:t>
            </a:r>
            <a:br>
              <a:rPr lang="ca"/>
            </a:b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22"/>
        <p:cNvGrpSpPr/>
        <p:nvPr/>
      </p:nvGrpSpPr>
      <p:grpSpPr>
        <a:xfrm>
          <a:off x="0" y="0"/>
          <a:ext cx="0" cy="0"/>
          <a:chOff x="0" y="0"/>
          <a:chExt cx="0" cy="0"/>
        </a:xfrm>
      </p:grpSpPr>
      <p:sp>
        <p:nvSpPr>
          <p:cNvPr id="223" name="Google Shape;223;p41"/>
          <p:cNvSpPr txBox="1">
            <a:spLocks noGrp="1"/>
          </p:cNvSpPr>
          <p:nvPr>
            <p:ph type="title"/>
          </p:nvPr>
        </p:nvSpPr>
        <p:spPr>
          <a:xfrm>
            <a:off x="1326025" y="454800"/>
            <a:ext cx="20448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a" b="1" i="1" u="sng">
                <a:latin typeface="Comfortaa"/>
                <a:ea typeface="Comfortaa"/>
                <a:cs typeface="Comfortaa"/>
                <a:sym typeface="Comfortaa"/>
              </a:rPr>
              <a:t>LA CREU</a:t>
            </a:r>
            <a:endParaRPr b="1" i="1" u="sng">
              <a:latin typeface="Comfortaa"/>
              <a:ea typeface="Comfortaa"/>
              <a:cs typeface="Comfortaa"/>
              <a:sym typeface="Comfortaa"/>
            </a:endParaRPr>
          </a:p>
        </p:txBody>
      </p:sp>
      <p:pic>
        <p:nvPicPr>
          <p:cNvPr id="224" name="Google Shape;224;p41"/>
          <p:cNvPicPr preferRelativeResize="0"/>
          <p:nvPr/>
        </p:nvPicPr>
        <p:blipFill rotWithShape="1">
          <a:blip r:embed="rId3">
            <a:alphaModFix/>
          </a:blip>
          <a:srcRect t="19217" b="19911"/>
          <a:stretch/>
        </p:blipFill>
        <p:spPr>
          <a:xfrm>
            <a:off x="620003" y="1126700"/>
            <a:ext cx="3456847" cy="2805673"/>
          </a:xfrm>
          <a:prstGeom prst="rect">
            <a:avLst/>
          </a:prstGeom>
          <a:noFill/>
          <a:ln>
            <a:noFill/>
          </a:ln>
        </p:spPr>
      </p:pic>
      <p:pic>
        <p:nvPicPr>
          <p:cNvPr id="225" name="Google Shape;225;p41"/>
          <p:cNvPicPr preferRelativeResize="0"/>
          <p:nvPr/>
        </p:nvPicPr>
        <p:blipFill rotWithShape="1">
          <a:blip r:embed="rId4">
            <a:alphaModFix/>
          </a:blip>
          <a:srcRect t="13899" b="18723"/>
          <a:stretch/>
        </p:blipFill>
        <p:spPr>
          <a:xfrm>
            <a:off x="5160834" y="2267200"/>
            <a:ext cx="3249795" cy="2876298"/>
          </a:xfrm>
          <a:prstGeom prst="rect">
            <a:avLst/>
          </a:prstGeom>
          <a:noFill/>
          <a:ln>
            <a:noFill/>
          </a:ln>
        </p:spPr>
      </p:pic>
      <p:sp>
        <p:nvSpPr>
          <p:cNvPr id="226" name="Google Shape;226;p41"/>
          <p:cNvSpPr txBox="1"/>
          <p:nvPr/>
        </p:nvSpPr>
        <p:spPr>
          <a:xfrm>
            <a:off x="4076850" y="1257650"/>
            <a:ext cx="5007300" cy="7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a"/>
              <a:t>“L’ajuntament i vila de Cubelles en record a les víctimes d’una guerra que no hauria d’haver estat”.</a:t>
            </a:r>
            <a:endParaRPr/>
          </a:p>
          <a:p>
            <a:pPr marL="0" lvl="0" indent="0" algn="r" rtl="0">
              <a:spcBef>
                <a:spcPts val="0"/>
              </a:spcBef>
              <a:spcAft>
                <a:spcPts val="0"/>
              </a:spcAft>
              <a:buNone/>
            </a:pPr>
            <a:r>
              <a:rPr lang="ca"/>
              <a:t>11-IX-1979</a:t>
            </a:r>
            <a:endParaRPr/>
          </a:p>
        </p:txBody>
      </p:sp>
      <p:sp>
        <p:nvSpPr>
          <p:cNvPr id="227" name="Google Shape;227;p41"/>
          <p:cNvSpPr txBox="1"/>
          <p:nvPr/>
        </p:nvSpPr>
        <p:spPr>
          <a:xfrm>
            <a:off x="372775" y="4031575"/>
            <a:ext cx="3951300" cy="992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Al 1979 van haver eleccions a l’ajuntament i van decidir fer la creu en honor i record a totes les víctimes de la guerra Civil (1936-1939).</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31"/>
        <p:cNvGrpSpPr/>
        <p:nvPr/>
      </p:nvGrpSpPr>
      <p:grpSpPr>
        <a:xfrm>
          <a:off x="0" y="0"/>
          <a:ext cx="0" cy="0"/>
          <a:chOff x="0" y="0"/>
          <a:chExt cx="0" cy="0"/>
        </a:xfrm>
      </p:grpSpPr>
      <p:sp>
        <p:nvSpPr>
          <p:cNvPr id="232" name="Google Shape;23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4" name="Google Shape;234;p42"/>
          <p:cNvPicPr preferRelativeResize="0"/>
          <p:nvPr/>
        </p:nvPicPr>
        <p:blipFill rotWithShape="1">
          <a:blip r:embed="rId3">
            <a:alphaModFix/>
          </a:blip>
          <a:srcRect t="8458" r="4232"/>
          <a:stretch/>
        </p:blipFill>
        <p:spPr>
          <a:xfrm>
            <a:off x="653825" y="0"/>
            <a:ext cx="3026719" cy="5143501"/>
          </a:xfrm>
          <a:prstGeom prst="rect">
            <a:avLst/>
          </a:prstGeom>
          <a:noFill/>
          <a:ln>
            <a:noFill/>
          </a:ln>
        </p:spPr>
      </p:pic>
      <p:pic>
        <p:nvPicPr>
          <p:cNvPr id="235" name="Google Shape;235;p42"/>
          <p:cNvPicPr preferRelativeResize="0"/>
          <p:nvPr/>
        </p:nvPicPr>
        <p:blipFill rotWithShape="1">
          <a:blip r:embed="rId4">
            <a:alphaModFix/>
          </a:blip>
          <a:srcRect t="23165" r="3558" b="21149"/>
          <a:stretch/>
        </p:blipFill>
        <p:spPr>
          <a:xfrm>
            <a:off x="4353350" y="769250"/>
            <a:ext cx="4075324" cy="4182851"/>
          </a:xfrm>
          <a:prstGeom prst="rect">
            <a:avLst/>
          </a:prstGeom>
          <a:noFill/>
          <a:ln>
            <a:noFill/>
          </a:ln>
        </p:spPr>
      </p:pic>
      <p:sp>
        <p:nvSpPr>
          <p:cNvPr id="236" name="Google Shape;236;p42"/>
          <p:cNvSpPr txBox="1"/>
          <p:nvPr/>
        </p:nvSpPr>
        <p:spPr>
          <a:xfrm>
            <a:off x="4389450" y="176050"/>
            <a:ext cx="4271700" cy="4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a" b="1"/>
              <a:t>ITINERARI HISTÒRIC DE LA GUERRA CIVIL</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40"/>
        <p:cNvGrpSpPr/>
        <p:nvPr/>
      </p:nvGrpSpPr>
      <p:grpSpPr>
        <a:xfrm>
          <a:off x="0" y="0"/>
          <a:ext cx="0" cy="0"/>
          <a:chOff x="0" y="0"/>
          <a:chExt cx="0" cy="0"/>
        </a:xfrm>
      </p:grpSpPr>
      <p:sp>
        <p:nvSpPr>
          <p:cNvPr id="241" name="Google Shape;241;p43"/>
          <p:cNvSpPr txBox="1">
            <a:spLocks noGrp="1"/>
          </p:cNvSpPr>
          <p:nvPr>
            <p:ph type="subTitle" idx="1"/>
          </p:nvPr>
        </p:nvSpPr>
        <p:spPr>
          <a:xfrm>
            <a:off x="111550" y="789100"/>
            <a:ext cx="3656400" cy="280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a"/>
              <a:t>Trobada de joves</a:t>
            </a:r>
            <a:endParaRPr/>
          </a:p>
          <a:p>
            <a:pPr marL="0" lvl="0" indent="0" algn="ctr" rtl="0">
              <a:spcBef>
                <a:spcPts val="0"/>
              </a:spcBef>
              <a:spcAft>
                <a:spcPts val="0"/>
              </a:spcAft>
              <a:buNone/>
            </a:pPr>
            <a:r>
              <a:rPr lang="ca" sz="2400"/>
              <a:t>Sant Boi de LLobregat</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ca" sz="2400"/>
              <a:t>Institut Cubelles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ca" sz="2400" i="1"/>
              <a:t>“Memòria històrica de Cubelles”</a:t>
            </a:r>
            <a:endParaRPr sz="2400" i="1"/>
          </a:p>
          <a:p>
            <a:pPr marL="0" lvl="0" indent="0" algn="ctr" rtl="0">
              <a:spcBef>
                <a:spcPts val="0"/>
              </a:spcBef>
              <a:spcAft>
                <a:spcPts val="0"/>
              </a:spcAft>
              <a:buNone/>
            </a:pPr>
            <a:endParaRPr/>
          </a:p>
        </p:txBody>
      </p:sp>
      <p:pic>
        <p:nvPicPr>
          <p:cNvPr id="242" name="Google Shape;242;p43"/>
          <p:cNvPicPr preferRelativeResize="0"/>
          <p:nvPr/>
        </p:nvPicPr>
        <p:blipFill rotWithShape="1">
          <a:blip r:embed="rId3">
            <a:alphaModFix/>
          </a:blip>
          <a:srcRect t="36572" r="20666"/>
          <a:stretch/>
        </p:blipFill>
        <p:spPr>
          <a:xfrm>
            <a:off x="3907091" y="304888"/>
            <a:ext cx="5016584" cy="4533725"/>
          </a:xfrm>
          <a:prstGeom prst="rect">
            <a:avLst/>
          </a:prstGeom>
          <a:noFill/>
          <a:ln w="28575" cap="flat" cmpd="sng">
            <a:solidFill>
              <a:srgbClr val="000000"/>
            </a:solidFill>
            <a:prstDash val="solid"/>
            <a:miter lim="8000"/>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7" name="Google Shape;107;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13" name="Google Shape;113;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14" name="Google Shape;114;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1" name="Google Shape;121;p28"/>
          <p:cNvPicPr preferRelativeResize="0"/>
          <p:nvPr/>
        </p:nvPicPr>
        <p:blipFill>
          <a:blip r:embed="rId3">
            <a:alphaModFix/>
          </a:blip>
          <a:stretch>
            <a:fillRect/>
          </a:stretch>
        </p:blipFill>
        <p:spPr>
          <a:xfrm>
            <a:off x="864973" y="0"/>
            <a:ext cx="7414056"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a"/>
              <a:t>Memòria històrica de Cubelles</a:t>
            </a:r>
            <a:endParaRPr/>
          </a:p>
          <a:p>
            <a:pPr marL="0" lvl="0" indent="0" algn="ctr" rtl="0">
              <a:spcBef>
                <a:spcPts val="0"/>
              </a:spcBef>
              <a:spcAft>
                <a:spcPts val="0"/>
              </a:spcAft>
              <a:buNone/>
            </a:pPr>
            <a:r>
              <a:rPr lang="ca" sz="1800">
                <a:solidFill>
                  <a:schemeClr val="dk2"/>
                </a:solidFill>
              </a:rPr>
              <a:t>Racons de Guerra Civil a Cubelles</a:t>
            </a:r>
            <a:endParaRPr/>
          </a:p>
        </p:txBody>
      </p:sp>
      <p:sp>
        <p:nvSpPr>
          <p:cNvPr id="127" name="Google Shape;127;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a:p>
        </p:txBody>
      </p:sp>
      <p:pic>
        <p:nvPicPr>
          <p:cNvPr id="128" name="Google Shape;128;p29">
            <a:hlinkClick r:id="rId3"/>
          </p:cNvPr>
          <p:cNvPicPr preferRelativeResize="0"/>
          <p:nvPr/>
        </p:nvPicPr>
        <p:blipFill>
          <a:blip r:embed="rId4">
            <a:alphaModFix/>
          </a:blip>
          <a:stretch>
            <a:fillRect/>
          </a:stretch>
        </p:blipFill>
        <p:spPr>
          <a:xfrm>
            <a:off x="2108173" y="1553575"/>
            <a:ext cx="5116785" cy="341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30"/>
          <p:cNvSpPr txBox="1">
            <a:spLocks noGrp="1"/>
          </p:cNvSpPr>
          <p:nvPr>
            <p:ph type="ctrTitle"/>
          </p:nvPr>
        </p:nvSpPr>
        <p:spPr>
          <a:xfrm>
            <a:off x="4859900" y="3668625"/>
            <a:ext cx="4185300" cy="12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a" sz="3600" b="1">
                <a:highlight>
                  <a:srgbClr val="FFF2CC"/>
                </a:highlight>
                <a:latin typeface="Bree Serif"/>
                <a:ea typeface="Bree Serif"/>
                <a:cs typeface="Bree Serif"/>
                <a:sym typeface="Bree Serif"/>
              </a:rPr>
              <a:t>GUERRA CIVIL A CUBELLES</a:t>
            </a:r>
            <a:endParaRPr sz="3600" b="1">
              <a:highlight>
                <a:srgbClr val="FFF2CC"/>
              </a:highlight>
              <a:latin typeface="Bree Serif"/>
              <a:ea typeface="Bree Serif"/>
              <a:cs typeface="Bree Serif"/>
              <a:sym typeface="Bree Serif"/>
            </a:endParaRPr>
          </a:p>
        </p:txBody>
      </p:sp>
      <p:sp>
        <p:nvSpPr>
          <p:cNvPr id="134" name="Google Shape;134;p30"/>
          <p:cNvSpPr txBox="1">
            <a:spLocks noGrp="1"/>
          </p:cNvSpPr>
          <p:nvPr>
            <p:ph type="subTitle" idx="1"/>
          </p:nvPr>
        </p:nvSpPr>
        <p:spPr>
          <a:xfrm>
            <a:off x="5337950" y="4799575"/>
            <a:ext cx="3229200" cy="45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a" sz="1400" b="1">
                <a:solidFill>
                  <a:srgbClr val="000000"/>
                </a:solidFill>
                <a:highlight>
                  <a:srgbClr val="FFF2CC"/>
                </a:highlight>
              </a:rPr>
              <a:t>Ariadna Gil i Lídia Morillas</a:t>
            </a:r>
            <a:endParaRPr sz="1400" b="1">
              <a:solidFill>
                <a:srgbClr val="000000"/>
              </a:solidFill>
              <a:highlight>
                <a:srgbClr val="FFF2CC"/>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1017288" y="445025"/>
            <a:ext cx="186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BUNKER</a:t>
            </a:r>
            <a:endParaRPr/>
          </a:p>
        </p:txBody>
      </p:sp>
      <p:pic>
        <p:nvPicPr>
          <p:cNvPr id="140" name="Google Shape;140;p31"/>
          <p:cNvPicPr preferRelativeResize="0"/>
          <p:nvPr/>
        </p:nvPicPr>
        <p:blipFill rotWithShape="1">
          <a:blip r:embed="rId3">
            <a:alphaModFix/>
          </a:blip>
          <a:srcRect l="19699" r="13544"/>
          <a:stretch/>
        </p:blipFill>
        <p:spPr>
          <a:xfrm>
            <a:off x="3607925" y="2216723"/>
            <a:ext cx="5224374" cy="2667350"/>
          </a:xfrm>
          <a:prstGeom prst="rect">
            <a:avLst/>
          </a:prstGeom>
          <a:noFill/>
          <a:ln>
            <a:noFill/>
          </a:ln>
        </p:spPr>
      </p:pic>
      <p:pic>
        <p:nvPicPr>
          <p:cNvPr id="141" name="Google Shape;141;p31"/>
          <p:cNvPicPr preferRelativeResize="0"/>
          <p:nvPr/>
        </p:nvPicPr>
        <p:blipFill>
          <a:blip r:embed="rId4">
            <a:alphaModFix/>
          </a:blip>
          <a:stretch>
            <a:fillRect/>
          </a:stretch>
        </p:blipFill>
        <p:spPr>
          <a:xfrm>
            <a:off x="0" y="1108364"/>
            <a:ext cx="3902365" cy="2926774"/>
          </a:xfrm>
          <a:prstGeom prst="rect">
            <a:avLst/>
          </a:prstGeom>
          <a:noFill/>
          <a:ln>
            <a:noFill/>
          </a:ln>
        </p:spPr>
      </p:pic>
      <p:sp>
        <p:nvSpPr>
          <p:cNvPr id="142" name="Google Shape;142;p31"/>
          <p:cNvSpPr txBox="1"/>
          <p:nvPr/>
        </p:nvSpPr>
        <p:spPr>
          <a:xfrm>
            <a:off x="3961050" y="821425"/>
            <a:ext cx="4929900" cy="1613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La defensa de la costa a Cubelles durant la Guerra Civil (1936-1939) era exercida per tropes del Cos de Carrabiners.</a:t>
            </a:r>
            <a:endParaRPr/>
          </a:p>
          <a:p>
            <a:pPr marL="0" lvl="0" indent="0" algn="just" rtl="0">
              <a:spcBef>
                <a:spcPts val="0"/>
              </a:spcBef>
              <a:spcAft>
                <a:spcPts val="0"/>
              </a:spcAft>
              <a:buNone/>
            </a:pPr>
            <a:r>
              <a:rPr lang="ca"/>
              <a:t>Les construccions defensives més importants van ser construïdes a Cubelles: el fortí de la Mota de Sant Pere i el niu de metralladores de la desembocadura del riu Foix.</a:t>
            </a:r>
            <a:endParaRPr/>
          </a:p>
        </p:txBody>
      </p:sp>
      <p:sp>
        <p:nvSpPr>
          <p:cNvPr id="143" name="Google Shape;143;p31"/>
          <p:cNvSpPr txBox="1"/>
          <p:nvPr/>
        </p:nvSpPr>
        <p:spPr>
          <a:xfrm>
            <a:off x="48113" y="4228850"/>
            <a:ext cx="3559800" cy="753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El “bunker” servia de vigilància i control de la costa per possibles atacs franquistes.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1143225" y="435250"/>
            <a:ext cx="208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l’ESTACIÓ</a:t>
            </a:r>
            <a:endParaRPr b="1" i="1" u="sng">
              <a:latin typeface="Comfortaa"/>
              <a:ea typeface="Comfortaa"/>
              <a:cs typeface="Comfortaa"/>
              <a:sym typeface="Comfortaa"/>
            </a:endParaRPr>
          </a:p>
        </p:txBody>
      </p:sp>
      <p:pic>
        <p:nvPicPr>
          <p:cNvPr id="149" name="Google Shape;149;p32"/>
          <p:cNvPicPr preferRelativeResize="0"/>
          <p:nvPr/>
        </p:nvPicPr>
        <p:blipFill rotWithShape="1">
          <a:blip r:embed="rId3">
            <a:alphaModFix/>
          </a:blip>
          <a:srcRect t="8653" b="70189"/>
          <a:stretch/>
        </p:blipFill>
        <p:spPr>
          <a:xfrm>
            <a:off x="4070675" y="227206"/>
            <a:ext cx="4761631" cy="2126727"/>
          </a:xfrm>
          <a:prstGeom prst="rect">
            <a:avLst/>
          </a:prstGeom>
          <a:noFill/>
          <a:ln>
            <a:noFill/>
          </a:ln>
        </p:spPr>
      </p:pic>
      <p:pic>
        <p:nvPicPr>
          <p:cNvPr id="150" name="Google Shape;150;p32"/>
          <p:cNvPicPr preferRelativeResize="0"/>
          <p:nvPr/>
        </p:nvPicPr>
        <p:blipFill rotWithShape="1">
          <a:blip r:embed="rId4">
            <a:alphaModFix/>
          </a:blip>
          <a:srcRect t="8649" b="61482"/>
          <a:stretch/>
        </p:blipFill>
        <p:spPr>
          <a:xfrm>
            <a:off x="439169" y="1333608"/>
            <a:ext cx="3927471" cy="2476302"/>
          </a:xfrm>
          <a:prstGeom prst="rect">
            <a:avLst/>
          </a:prstGeom>
          <a:noFill/>
          <a:ln>
            <a:noFill/>
          </a:ln>
        </p:spPr>
      </p:pic>
      <p:sp>
        <p:nvSpPr>
          <p:cNvPr id="151" name="Google Shape;151;p32"/>
          <p:cNvSpPr txBox="1"/>
          <p:nvPr/>
        </p:nvSpPr>
        <p:spPr>
          <a:xfrm>
            <a:off x="4572000" y="2483750"/>
            <a:ext cx="4260300" cy="2126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L’estació de ferrocarril de Sant Vicenç de Calders va ser l’indret penedesenc que va patir més víctimes i danys materials. </a:t>
            </a:r>
            <a:endParaRPr/>
          </a:p>
          <a:p>
            <a:pPr marL="0" lvl="0" indent="0" algn="just" rtl="0">
              <a:spcBef>
                <a:spcPts val="0"/>
              </a:spcBef>
              <a:spcAft>
                <a:spcPts val="0"/>
              </a:spcAft>
              <a:buNone/>
            </a:pPr>
            <a:r>
              <a:rPr lang="ca"/>
              <a:t>L’estació de Cubelles va ser bombardejada per atacs aeris alemanys. Aquests buscaven destruir el trens de càrrega que sortien de Sant Vicenç de Calders.</a:t>
            </a:r>
            <a:endParaRPr/>
          </a:p>
          <a:p>
            <a:pPr marL="0" lvl="0" indent="0" algn="just" rtl="0">
              <a:spcBef>
                <a:spcPts val="0"/>
              </a:spcBef>
              <a:spcAft>
                <a:spcPts val="0"/>
              </a:spcAft>
              <a:buNone/>
            </a:pPr>
            <a:r>
              <a:rPr lang="ca"/>
              <a:t>El 29 de Juliol, a causa del cop d’estat, van tallar el servei de trens.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55"/>
        <p:cNvGrpSpPr/>
        <p:nvPr/>
      </p:nvGrpSpPr>
      <p:grpSpPr>
        <a:xfrm>
          <a:off x="0" y="0"/>
          <a:ext cx="0" cy="0"/>
          <a:chOff x="0" y="0"/>
          <a:chExt cx="0" cy="0"/>
        </a:xfrm>
      </p:grpSpPr>
      <p:sp>
        <p:nvSpPr>
          <p:cNvPr id="156" name="Google Shape;156;p33"/>
          <p:cNvSpPr txBox="1">
            <a:spLocks noGrp="1"/>
          </p:cNvSpPr>
          <p:nvPr>
            <p:ph type="title"/>
          </p:nvPr>
        </p:nvSpPr>
        <p:spPr>
          <a:xfrm>
            <a:off x="605863" y="464600"/>
            <a:ext cx="36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b="1" i="1" u="sng">
                <a:latin typeface="Comfortaa"/>
                <a:ea typeface="Comfortaa"/>
                <a:cs typeface="Comfortaa"/>
                <a:sym typeface="Comfortaa"/>
              </a:rPr>
              <a:t>PASSEIG BARDAJÍ</a:t>
            </a:r>
            <a:endParaRPr/>
          </a:p>
        </p:txBody>
      </p:sp>
      <p:pic>
        <p:nvPicPr>
          <p:cNvPr id="157" name="Google Shape;157;p33" descr="Resultat d'imatges de passeig narcis bardaji cubelles"/>
          <p:cNvPicPr preferRelativeResize="0"/>
          <p:nvPr/>
        </p:nvPicPr>
        <p:blipFill>
          <a:blip r:embed="rId3">
            <a:alphaModFix/>
          </a:blip>
          <a:stretch>
            <a:fillRect/>
          </a:stretch>
        </p:blipFill>
        <p:spPr>
          <a:xfrm>
            <a:off x="298525" y="1318825"/>
            <a:ext cx="4243801" cy="3184828"/>
          </a:xfrm>
          <a:prstGeom prst="rect">
            <a:avLst/>
          </a:prstGeom>
          <a:noFill/>
          <a:ln>
            <a:noFill/>
          </a:ln>
        </p:spPr>
      </p:pic>
      <p:sp>
        <p:nvSpPr>
          <p:cNvPr id="158" name="Google Shape;158;p33"/>
          <p:cNvSpPr txBox="1"/>
          <p:nvPr/>
        </p:nvSpPr>
        <p:spPr>
          <a:xfrm>
            <a:off x="4615450" y="1217739"/>
            <a:ext cx="4243800" cy="3285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ca"/>
              <a:t>Al 1930 s’acabà la dictadura de Primo de Rivera i nomenaren alcalde de Cubelles a Narcís Bardají.</a:t>
            </a:r>
            <a:endParaRPr/>
          </a:p>
          <a:p>
            <a:pPr marL="0" lvl="0" indent="0" algn="just" rtl="0">
              <a:spcBef>
                <a:spcPts val="0"/>
              </a:spcBef>
              <a:spcAft>
                <a:spcPts val="0"/>
              </a:spcAft>
              <a:buNone/>
            </a:pPr>
            <a:endParaRPr/>
          </a:p>
          <a:p>
            <a:pPr marL="0" lvl="0" indent="0" algn="just" rtl="0">
              <a:spcBef>
                <a:spcPts val="0"/>
              </a:spcBef>
              <a:spcAft>
                <a:spcPts val="0"/>
              </a:spcAft>
              <a:buNone/>
            </a:pPr>
            <a:r>
              <a:rPr lang="ca"/>
              <a:t>Hi havia un passeig per anar a l’estació (carrer de l’estació), però el 1931 s’inaugurà el passeig principal (Passeig Bardají), encara que la gent del poble creu que no fa falta perquè es dediquen a l’agricultura.</a:t>
            </a:r>
            <a:endParaRPr/>
          </a:p>
          <a:p>
            <a:pPr marL="0" lvl="0" indent="0" algn="just" rtl="0">
              <a:spcBef>
                <a:spcPts val="0"/>
              </a:spcBef>
              <a:spcAft>
                <a:spcPts val="0"/>
              </a:spcAft>
              <a:buNone/>
            </a:pPr>
            <a:endParaRPr/>
          </a:p>
          <a:p>
            <a:pPr marL="0" lvl="0" indent="0" algn="just" rtl="0">
              <a:spcBef>
                <a:spcPts val="0"/>
              </a:spcBef>
              <a:spcAft>
                <a:spcPts val="0"/>
              </a:spcAft>
              <a:buNone/>
            </a:pPr>
            <a:r>
              <a:rPr lang="ca"/>
              <a:t>Al 1936 començà la Guerra Civil i el 29 de Juliol va haver un cop d’estat, on van matar a gent religiosa i de dretes que estaven en contra de la República.</a:t>
            </a:r>
            <a:endParaRPr/>
          </a:p>
          <a:p>
            <a:pPr marL="0" lvl="0" indent="0" algn="just" rtl="0">
              <a:spcBef>
                <a:spcPts val="0"/>
              </a:spcBef>
              <a:spcAft>
                <a:spcPts val="0"/>
              </a:spcAft>
              <a:buNone/>
            </a:pPr>
            <a:endParaRPr/>
          </a:p>
          <a:p>
            <a:pPr marL="0" lvl="0" indent="0" algn="just" rtl="0">
              <a:spcBef>
                <a:spcPts val="0"/>
              </a:spcBef>
              <a:spcAft>
                <a:spcPts val="0"/>
              </a:spcAft>
              <a:buNone/>
            </a:pPr>
            <a:r>
              <a:rPr lang="ca"/>
              <a:t>També maten Narcís Bardají perquè formava part de l’Aliança, partit polític de dretes.</a:t>
            </a:r>
            <a:endParaRPr/>
          </a:p>
          <a:p>
            <a:pPr marL="0" lvl="0" indent="0" algn="just"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957</Words>
  <Application>Microsoft Office PowerPoint</Application>
  <PresentationFormat>Presentación en pantalla (16:9)</PresentationFormat>
  <Paragraphs>68</Paragraphs>
  <Slides>19</Slides>
  <Notes>19</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19</vt:i4>
      </vt:variant>
    </vt:vector>
  </HeadingPairs>
  <TitlesOfParts>
    <vt:vector size="24" baseType="lpstr">
      <vt:lpstr>Arial</vt:lpstr>
      <vt:lpstr>Bree Serif</vt:lpstr>
      <vt:lpstr>Comfortaa</vt:lpstr>
      <vt:lpstr>Simple Light</vt:lpstr>
      <vt:lpstr>Simple Light</vt:lpstr>
      <vt:lpstr>Diapositiva 1</vt:lpstr>
      <vt:lpstr>Diapositiva 2</vt:lpstr>
      <vt:lpstr>Diapositiva 3</vt:lpstr>
      <vt:lpstr>Diapositiva 4</vt:lpstr>
      <vt:lpstr>Memòria històrica de Cubelles Racons de Guerra Civil a Cubelles</vt:lpstr>
      <vt:lpstr>GUERRA CIVIL A CUBELLES</vt:lpstr>
      <vt:lpstr>BUNKER</vt:lpstr>
      <vt:lpstr>l’ESTACIÓ</vt:lpstr>
      <vt:lpstr>PASSEIG BARDAJÍ</vt:lpstr>
      <vt:lpstr>DOCTOR JUNCÀ</vt:lpstr>
      <vt:lpstr>l’AJUNTAMENT</vt:lpstr>
      <vt:lpstr>L’ESGLÉSIA</vt:lpstr>
      <vt:lpstr>CÍRCOL CUBELLENC</vt:lpstr>
      <vt:lpstr>PLAÇA DE JAUME BALMES</vt:lpstr>
      <vt:lpstr>PLAÇA DE LA FONT</vt:lpstr>
      <vt:lpstr>CASA CAN TRAVÉ</vt:lpstr>
      <vt:lpstr>LA CREU</vt:lpstr>
      <vt:lpstr>Diapositiva 18</vt:lpstr>
      <vt:lpstr>Diapositiva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neus</dc:creator>
  <cp:lastModifiedBy>neus</cp:lastModifiedBy>
  <cp:revision>1</cp:revision>
  <dcterms:modified xsi:type="dcterms:W3CDTF">2019-04-25T17:19:30Z</dcterms:modified>
</cp:coreProperties>
</file>